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8" d="100"/>
          <a:sy n="18" d="100"/>
        </p:scale>
        <p:origin x="201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1.jpg"/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12" Type="http://schemas.openxmlformats.org/officeDocument/2006/relationships/image" Target="../media/image10.jpg"/><Relationship Id="rId2" Type="http://schemas.openxmlformats.org/officeDocument/2006/relationships/image" Target="../media/image2.jpg"/><Relationship Id="rId16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9.jpg"/><Relationship Id="rId5" Type="http://schemas.openxmlformats.org/officeDocument/2006/relationships/image" Target="../media/image5.png"/><Relationship Id="rId15" Type="http://schemas.openxmlformats.org/officeDocument/2006/relationships/image" Target="../media/image12.jpg"/><Relationship Id="rId10" Type="http://schemas.openxmlformats.org/officeDocument/2006/relationships/image" Target="../media/image12.png"/><Relationship Id="rId4" Type="http://schemas.openxmlformats.org/officeDocument/2006/relationships/image" Target="../media/image4.jpg"/><Relationship Id="rId9" Type="http://schemas.openxmlformats.org/officeDocument/2006/relationships/image" Target="../media/image8.jp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1" y="4152276"/>
            <a:ext cx="30275212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8800" b="1" dirty="0">
                <a:latin typeface="+mn-ea"/>
              </a:rPr>
              <a:t>Implementation of 16APSK Baseband Modem</a:t>
            </a:r>
            <a:endParaRPr lang="en-US" altLang="ko-KR" sz="700" b="1" dirty="0"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000" b="1" dirty="0" smtClean="0">
                <a:latin typeface="+mn-ea"/>
              </a:rPr>
              <a:t>박수일</a:t>
            </a:r>
            <a:r>
              <a:rPr lang="en-US" altLang="ko-KR" sz="4000" b="1" dirty="0">
                <a:latin typeface="+mn-ea"/>
              </a:rPr>
              <a:t>, </a:t>
            </a:r>
            <a:r>
              <a:rPr lang="ko-KR" altLang="en-US" sz="4000" b="1" dirty="0">
                <a:latin typeface="+mn-ea"/>
              </a:rPr>
              <a:t>박준호</a:t>
            </a:r>
            <a:r>
              <a:rPr lang="en-US" altLang="ko-KR" sz="4000" b="1" dirty="0">
                <a:latin typeface="+mn-ea"/>
              </a:rPr>
              <a:t>, </a:t>
            </a:r>
            <a:r>
              <a:rPr lang="ko-KR" altLang="en-US" sz="4000" b="1" dirty="0" err="1">
                <a:latin typeface="+mn-ea"/>
              </a:rPr>
              <a:t>임명섭</a:t>
            </a:r>
            <a:endParaRPr lang="en-US" altLang="ko-KR" sz="4000" b="1" baseline="30000" dirty="0"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000" b="1" dirty="0">
                <a:latin typeface="+mn-ea"/>
              </a:rPr>
              <a:t>전북대학교 전자공학부</a:t>
            </a:r>
            <a:endParaRPr lang="en-US" altLang="ko-KR" sz="4000" b="1" baseline="30000" dirty="0">
              <a:latin typeface="+mn-ea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080000" y="8554978"/>
            <a:ext cx="28352250" cy="2213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APSK(Amplitude Phase Shift Keying)</a:t>
            </a: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는 비선형 증폭기를 사용하는 위성통신 시스템에서 표준으로 채택되어 짐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APSK</a:t>
            </a: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는 고밀도 변조방식인 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QAM(Quadrature Amplitude Modulation)</a:t>
            </a: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보다 비선형 채널 환경에서 전력소모와 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BER(Bit Error Rate)</a:t>
            </a: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측면에서 효율적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Pulse Shaping</a:t>
            </a: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을 위해 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Raised Cosine Filter</a:t>
            </a: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를 사용함으로써 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ISI(Inter Symbol Interference)</a:t>
            </a:r>
            <a:r>
              <a:rPr lang="ko-KR" altLang="en-US" sz="3200" dirty="0">
                <a:latin typeface="+mn-ea"/>
                <a:cs typeface="Times New Roman" panose="02020603050405020304" pitchFamily="18" charset="0"/>
              </a:rPr>
              <a:t>와 전력소모를 개선</a:t>
            </a:r>
            <a:r>
              <a:rPr lang="en-US" altLang="ko-KR" sz="3200" dirty="0">
                <a:latin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20000" y="7474978"/>
            <a:ext cx="6335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>
                <a:solidFill>
                  <a:srgbClr val="2946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Introduction</a:t>
            </a:r>
            <a:endParaRPr lang="en-US" altLang="ko-KR" sz="6600" b="1" dirty="0">
              <a:solidFill>
                <a:srgbClr val="2946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20000" y="11101697"/>
            <a:ext cx="756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>
                <a:solidFill>
                  <a:srgbClr val="2946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Algorithm &amp; Simulation</a:t>
            </a:r>
          </a:p>
        </p:txBody>
      </p:sp>
      <p:grpSp>
        <p:nvGrpSpPr>
          <p:cNvPr id="91" name="그룹 90">
            <a:extLst>
              <a:ext uri="{FF2B5EF4-FFF2-40B4-BE49-F238E27FC236}">
                <a16:creationId xmlns="" xmlns:a16="http://schemas.microsoft.com/office/drawing/2014/main" id="{50AB7FE1-ABDE-4D1F-BAAE-1F3827BE683F}"/>
              </a:ext>
            </a:extLst>
          </p:cNvPr>
          <p:cNvGrpSpPr/>
          <p:nvPr/>
        </p:nvGrpSpPr>
        <p:grpSpPr>
          <a:xfrm>
            <a:off x="446070" y="12430667"/>
            <a:ext cx="11354841" cy="7577791"/>
            <a:chOff x="1080000" y="14105016"/>
            <a:chExt cx="9086850" cy="6002727"/>
          </a:xfrm>
        </p:grpSpPr>
        <p:sp>
          <p:nvSpPr>
            <p:cNvPr id="92" name="직사각형 91"/>
            <p:cNvSpPr/>
            <p:nvPr/>
          </p:nvSpPr>
          <p:spPr>
            <a:xfrm>
              <a:off x="1756675" y="19613249"/>
              <a:ext cx="7352499" cy="494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dirty="0">
                  <a:latin typeface="+mn-ea"/>
                  <a:cs typeface="Times New Roman" panose="02020603050405020304" pitchFamily="18" charset="0"/>
                </a:rPr>
                <a:t>Block diagram of 16 APSK</a:t>
              </a:r>
            </a:p>
          </p:txBody>
        </p:sp>
        <p:pic>
          <p:nvPicPr>
            <p:cNvPr id="93" name="그림 92">
              <a:extLst>
                <a:ext uri="{FF2B5EF4-FFF2-40B4-BE49-F238E27FC236}">
                  <a16:creationId xmlns="" xmlns:a16="http://schemas.microsoft.com/office/drawing/2014/main" id="{07AFAE33-3FFB-4517-AE9B-1237816D6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000" y="14105016"/>
              <a:ext cx="9086850" cy="5619750"/>
            </a:xfrm>
            <a:prstGeom prst="rect">
              <a:avLst/>
            </a:prstGeom>
          </p:spPr>
        </p:pic>
      </p:grpSp>
      <p:sp>
        <p:nvSpPr>
          <p:cNvPr id="94" name="화살표: 오른쪽 70">
            <a:extLst>
              <a:ext uri="{FF2B5EF4-FFF2-40B4-BE49-F238E27FC236}">
                <a16:creationId xmlns="" xmlns:a16="http://schemas.microsoft.com/office/drawing/2014/main" id="{4BB805A2-8F4F-4930-B483-E6E7CD76E47E}"/>
              </a:ext>
            </a:extLst>
          </p:cNvPr>
          <p:cNvSpPr/>
          <p:nvPr/>
        </p:nvSpPr>
        <p:spPr>
          <a:xfrm>
            <a:off x="24049453" y="22552081"/>
            <a:ext cx="546518" cy="41445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5" name="그림 94">
            <a:extLst>
              <a:ext uri="{FF2B5EF4-FFF2-40B4-BE49-F238E27FC236}">
                <a16:creationId xmlns="" xmlns:a16="http://schemas.microsoft.com/office/drawing/2014/main" id="{B95145C4-C655-4BCE-930B-4BE88F0BF2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1"/>
          <a:stretch/>
        </p:blipFill>
        <p:spPr>
          <a:xfrm>
            <a:off x="24595971" y="20291088"/>
            <a:ext cx="5413507" cy="5054508"/>
          </a:xfrm>
          <a:prstGeom prst="rect">
            <a:avLst/>
          </a:prstGeom>
        </p:spPr>
      </p:pic>
      <p:sp>
        <p:nvSpPr>
          <p:cNvPr id="96" name="직사각형 95">
            <a:extLst>
              <a:ext uri="{FF2B5EF4-FFF2-40B4-BE49-F238E27FC236}">
                <a16:creationId xmlns="" xmlns:a16="http://schemas.microsoft.com/office/drawing/2014/main" id="{29498560-D294-449A-9FD7-58739A0C24EC}"/>
              </a:ext>
            </a:extLst>
          </p:cNvPr>
          <p:cNvSpPr/>
          <p:nvPr/>
        </p:nvSpPr>
        <p:spPr>
          <a:xfrm>
            <a:off x="17608218" y="25060984"/>
            <a:ext cx="7352499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latin typeface="+mn-ea"/>
                <a:cs typeface="Times New Roman" panose="02020603050405020304" pitchFamily="18" charset="0"/>
              </a:rPr>
              <a:t>Input signal of Raised Cosine Filter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="" xmlns:a16="http://schemas.microsoft.com/office/drawing/2014/main" id="{A52F301E-9BE7-4B69-9C86-26DC0ACB9CB3}"/>
              </a:ext>
            </a:extLst>
          </p:cNvPr>
          <p:cNvSpPr/>
          <p:nvPr/>
        </p:nvSpPr>
        <p:spPr>
          <a:xfrm>
            <a:off x="23857622" y="25060984"/>
            <a:ext cx="7352499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latin typeface="+mn-ea"/>
                <a:cs typeface="Times New Roman" panose="02020603050405020304" pitchFamily="18" charset="0"/>
              </a:rPr>
              <a:t>Output signal of Raised Cosine Filter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="" xmlns:a16="http://schemas.microsoft.com/office/drawing/2014/main" id="{BCA8578A-9000-409D-B6B8-EF6166349A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6" r="3418"/>
          <a:stretch/>
        </p:blipFill>
        <p:spPr>
          <a:xfrm>
            <a:off x="824254" y="20992735"/>
            <a:ext cx="5134592" cy="4025441"/>
          </a:xfrm>
          <a:prstGeom prst="rect">
            <a:avLst/>
          </a:prstGeom>
        </p:spPr>
      </p:pic>
      <p:sp>
        <p:nvSpPr>
          <p:cNvPr id="99" name="직사각형 98">
            <a:extLst>
              <a:ext uri="{FF2B5EF4-FFF2-40B4-BE49-F238E27FC236}">
                <a16:creationId xmlns="" xmlns:a16="http://schemas.microsoft.com/office/drawing/2014/main" id="{C1A565EF-8AFE-4C20-A05F-7BE6EDD1DD30}"/>
              </a:ext>
            </a:extLst>
          </p:cNvPr>
          <p:cNvSpPr/>
          <p:nvPr/>
        </p:nvSpPr>
        <p:spPr>
          <a:xfrm>
            <a:off x="-166248" y="25060984"/>
            <a:ext cx="7352499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latin typeface="+mn-ea"/>
                <a:cs typeface="Times New Roman" panose="02020603050405020304" pitchFamily="18" charset="0"/>
              </a:rPr>
              <a:t>Raised Cosine Filter’s Impulse Response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="" xmlns:a16="http://schemas.microsoft.com/office/drawing/2014/main" id="{7E2A63C5-A432-43CA-B008-450F4BFD39CC}"/>
                  </a:ext>
                </a:extLst>
              </p:cNvPr>
              <p:cNvSpPr txBox="1"/>
              <p:nvPr/>
            </p:nvSpPr>
            <p:spPr>
              <a:xfrm>
                <a:off x="5534757" y="21465806"/>
                <a:ext cx="8246009" cy="2110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ko-KR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o-KR" altLang="en-US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𝑠𝑖𝑛𝑐</m:t>
                              </m:r>
                              <m:d>
                                <m:d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ko-KR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,      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= ±</m:t>
                              </m:r>
                              <m:f>
                                <m:f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ko-KR" alt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𝑠𝑖𝑛𝑐</m:t>
                              </m:r>
                              <m:d>
                                <m:d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num>
                                    <m:den>
                                      <m: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den>
                                  </m:f>
                                </m:e>
                              </m:d>
                              <m:f>
                                <m:fPr>
                                  <m:ctrlP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altLang="ko-KR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ko-KR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ko-KR" altLang="en-US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𝜋𝛽</m:t>
                                              </m:r>
                                              <m:r>
                                                <a:rPr lang="en-US" altLang="ko-KR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ko-KR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𝑇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r>
                                    <a:rPr lang="en-US" altLang="ko-KR" sz="2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ko-KR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ko-KR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ko-KR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ko-KR" altLang="en-US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𝛽</m:t>
                                              </m:r>
                                              <m:r>
                                                <a:rPr lang="en-US" altLang="ko-KR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ko-KR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𝑇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ko-KR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ko-KR" altLang="en-US" sz="20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ko-KR" altLang="en-US" sz="20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E2A63C5-A432-43CA-B008-450F4BFD3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757" y="21465806"/>
                <a:ext cx="8246009" cy="21107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1" name="그림 100">
            <a:extLst>
              <a:ext uri="{FF2B5EF4-FFF2-40B4-BE49-F238E27FC236}">
                <a16:creationId xmlns="" xmlns:a16="http://schemas.microsoft.com/office/drawing/2014/main" id="{474A7681-3133-4CA3-B41D-9C3FD24B0D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2359" y="20648812"/>
            <a:ext cx="4284921" cy="3198255"/>
          </a:xfrm>
          <a:prstGeom prst="rect">
            <a:avLst/>
          </a:prstGeom>
        </p:spPr>
      </p:pic>
      <p:sp>
        <p:nvSpPr>
          <p:cNvPr id="102" name="직사각형 101">
            <a:extLst>
              <a:ext uri="{FF2B5EF4-FFF2-40B4-BE49-F238E27FC236}">
                <a16:creationId xmlns="" xmlns:a16="http://schemas.microsoft.com/office/drawing/2014/main" id="{33BF68C0-100C-49F2-9497-2623D2F2DAB4}"/>
              </a:ext>
            </a:extLst>
          </p:cNvPr>
          <p:cNvSpPr/>
          <p:nvPr/>
        </p:nvSpPr>
        <p:spPr>
          <a:xfrm>
            <a:off x="8513874" y="25060984"/>
            <a:ext cx="7352499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latin typeface="+mn-ea"/>
                <a:cs typeface="Times New Roman" panose="02020603050405020304" pitchFamily="18" charset="0"/>
              </a:rPr>
              <a:t>Raised Cosine Filter’s Coefficient</a:t>
            </a:r>
          </a:p>
        </p:txBody>
      </p:sp>
      <p:graphicFrame>
        <p:nvGraphicFramePr>
          <p:cNvPr id="103" name="표 102">
            <a:extLst>
              <a:ext uri="{FF2B5EF4-FFF2-40B4-BE49-F238E27FC236}">
                <a16:creationId xmlns="" xmlns:a16="http://schemas.microsoft.com/office/drawing/2014/main" id="{22B28392-034A-42F0-978D-9DC54B19E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319302"/>
              </p:ext>
            </p:extLst>
          </p:nvPr>
        </p:nvGraphicFramePr>
        <p:xfrm>
          <a:off x="6052734" y="24014570"/>
          <a:ext cx="12205765" cy="762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38905">
                  <a:extLst>
                    <a:ext uri="{9D8B030D-6E8A-4147-A177-3AD203B41FA5}">
                      <a16:colId xmlns="" xmlns:a16="http://schemas.microsoft.com/office/drawing/2014/main" val="127481846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876115606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885841904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3060843180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3167031681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984523353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253371233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2253923726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656900043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2466110761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3762172772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3200926610"/>
                    </a:ext>
                  </a:extLst>
                </a:gridCol>
                <a:gridCol w="938905">
                  <a:extLst>
                    <a:ext uri="{9D8B030D-6E8A-4147-A177-3AD203B41FA5}">
                      <a16:colId xmlns="" xmlns:a16="http://schemas.microsoft.com/office/drawing/2014/main" val="2552132444"/>
                    </a:ext>
                  </a:extLst>
                </a:gridCol>
              </a:tblGrid>
              <a:tr h="236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-6T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-5T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-4T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-3T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-2T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-1T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0T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+1T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+2T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+3T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/>
                        <a:t>+4T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/>
                        <a:t>+5T</a:t>
                      </a:r>
                      <a:endParaRPr lang="ko-KR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/>
                        <a:t>+6T</a:t>
                      </a:r>
                      <a:endParaRPr lang="ko-KR" altLang="en-US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0193086"/>
                  </a:ext>
                </a:extLst>
              </a:tr>
              <a:tr h="2330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0.0000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-0.0243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0.0000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+0.1698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+0.5000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+0.8488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+1.0000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+0.8488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+0.5000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+0.1698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0.0000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-0.0243</a:t>
                      </a:r>
                      <a:endParaRPr lang="ko-KR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0.0000</a:t>
                      </a:r>
                      <a:endParaRPr lang="ko-KR" alt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9936300"/>
                  </a:ext>
                </a:extLst>
              </a:tr>
            </a:tbl>
          </a:graphicData>
        </a:graphic>
      </p:graphicFrame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14C76BA3-5F74-414D-A3A4-BAEC6F904B23}"/>
              </a:ext>
            </a:extLst>
          </p:cNvPr>
          <p:cNvSpPr txBox="1"/>
          <p:nvPr/>
        </p:nvSpPr>
        <p:spPr>
          <a:xfrm>
            <a:off x="720000" y="31743735"/>
            <a:ext cx="12895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>
                <a:solidFill>
                  <a:srgbClr val="2946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Implementation</a:t>
            </a:r>
            <a:endParaRPr lang="en-US" altLang="ko-KR" sz="6600" b="1" dirty="0">
              <a:solidFill>
                <a:srgbClr val="2946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pic>
        <p:nvPicPr>
          <p:cNvPr id="105" name="그림 104">
            <a:extLst>
              <a:ext uri="{FF2B5EF4-FFF2-40B4-BE49-F238E27FC236}">
                <a16:creationId xmlns="" xmlns:a16="http://schemas.microsoft.com/office/drawing/2014/main" id="{3FA908AE-5ECD-4D33-9F86-727E298825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83" y="32744732"/>
            <a:ext cx="5195160" cy="5184314"/>
          </a:xfrm>
          <a:prstGeom prst="rect">
            <a:avLst/>
          </a:prstGeom>
        </p:spPr>
      </p:pic>
      <p:graphicFrame>
        <p:nvGraphicFramePr>
          <p:cNvPr id="106" name="표 105">
            <a:extLst>
              <a:ext uri="{FF2B5EF4-FFF2-40B4-BE49-F238E27FC236}">
                <a16:creationId xmlns="" xmlns:a16="http://schemas.microsoft.com/office/drawing/2014/main" id="{52D933E9-C04C-4631-AD90-B9C4ED684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631641"/>
              </p:ext>
            </p:extLst>
          </p:nvPr>
        </p:nvGraphicFramePr>
        <p:xfrm>
          <a:off x="6614182" y="32972716"/>
          <a:ext cx="7913427" cy="47948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3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480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83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Process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aseline="0" dirty="0" err="1">
                          <a:latin typeface="+mn-ea"/>
                          <a:ea typeface="+mn-ea"/>
                        </a:rPr>
                        <a:t>MagnaChip</a:t>
                      </a:r>
                      <a:r>
                        <a:rPr lang="en-US" altLang="ko-KR" sz="2000" baseline="0" dirty="0">
                          <a:latin typeface="+mn-ea"/>
                          <a:ea typeface="+mn-ea"/>
                        </a:rPr>
                        <a:t> Semiconductor </a:t>
                      </a:r>
                    </a:p>
                    <a:p>
                      <a:pPr algn="ctr" latinLnBrk="1"/>
                      <a:r>
                        <a:rPr lang="en-US" altLang="ko-KR" sz="2000" baseline="0" dirty="0">
                          <a:latin typeface="+mn-ea"/>
                          <a:ea typeface="+mn-ea"/>
                        </a:rPr>
                        <a:t>SK Hynix </a:t>
                      </a:r>
                      <a:r>
                        <a:rPr lang="en-US" altLang="ko-KR" sz="2000" dirty="0">
                          <a:latin typeface="+mn-ea"/>
                          <a:ea typeface="+mn-ea"/>
                        </a:rPr>
                        <a:t>180nm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83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Total Dynamic Power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latin typeface="+mn-ea"/>
                          <a:ea typeface="+mn-ea"/>
                        </a:rPr>
                        <a:t>1.24mW</a:t>
                      </a:r>
                      <a:endParaRPr lang="en-US" altLang="ko-KR" sz="200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83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Number</a:t>
                      </a:r>
                      <a:r>
                        <a:rPr lang="ko-KR" altLang="en-US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of</a:t>
                      </a:r>
                      <a:r>
                        <a:rPr lang="ko-KR" altLang="en-US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Gate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약 </a:t>
                      </a:r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33312</a:t>
                      </a:r>
                      <a:r>
                        <a:rPr lang="ko-KR" altLang="en-US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83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Composition of Pin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33pin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886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latin typeface="+mn-ea"/>
                          <a:ea typeface="+mn-ea"/>
                        </a:rPr>
                        <a:t>Maximum Frequency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latin typeface="+mn-ea"/>
                          <a:ea typeface="+mn-ea"/>
                        </a:rPr>
                        <a:t>20Mhz</a:t>
                      </a:r>
                      <a:endParaRPr lang="en-US" altLang="ko-KR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07" name="그룹 106">
            <a:extLst>
              <a:ext uri="{FF2B5EF4-FFF2-40B4-BE49-F238E27FC236}">
                <a16:creationId xmlns="" xmlns:a16="http://schemas.microsoft.com/office/drawing/2014/main" id="{B58F3263-E190-4103-9A87-AE446760FAAE}"/>
              </a:ext>
            </a:extLst>
          </p:cNvPr>
          <p:cNvGrpSpPr/>
          <p:nvPr/>
        </p:nvGrpSpPr>
        <p:grpSpPr>
          <a:xfrm>
            <a:off x="719999" y="38383848"/>
            <a:ext cx="28716003" cy="2176636"/>
            <a:chOff x="719999" y="37820490"/>
            <a:chExt cx="28716003" cy="2176636"/>
          </a:xfrm>
        </p:grpSpPr>
        <p:sp>
          <p:nvSpPr>
            <p:cNvPr id="108" name="TextBox 107"/>
            <p:cNvSpPr txBox="1"/>
            <p:nvPr/>
          </p:nvSpPr>
          <p:spPr>
            <a:xfrm>
              <a:off x="719999" y="37820490"/>
              <a:ext cx="1289586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800" b="1" dirty="0">
                  <a:solidFill>
                    <a:srgbClr val="29466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Conclusion</a:t>
              </a:r>
              <a:endParaRPr lang="en-US" altLang="ko-KR" sz="6600" b="1" dirty="0">
                <a:solidFill>
                  <a:srgbClr val="2946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</p:txBody>
        </p:sp>
        <p:sp>
          <p:nvSpPr>
            <p:cNvPr id="109" name="직사각형 108">
              <a:extLst>
                <a:ext uri="{FF2B5EF4-FFF2-40B4-BE49-F238E27FC236}">
                  <a16:creationId xmlns="" xmlns:a16="http://schemas.microsoft.com/office/drawing/2014/main" id="{4AE931F6-6942-45C7-A0BD-7784AC91B55D}"/>
                </a:ext>
              </a:extLst>
            </p:cNvPr>
            <p:cNvSpPr/>
            <p:nvPr/>
          </p:nvSpPr>
          <p:spPr>
            <a:xfrm>
              <a:off x="1083752" y="38522620"/>
              <a:ext cx="28352250" cy="14745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just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ko-KR" altLang="en-US" sz="3200" dirty="0">
                  <a:latin typeface="+mn-ea"/>
                  <a:cs typeface="Times New Roman" panose="02020603050405020304" pitchFamily="18" charset="0"/>
                </a:rPr>
                <a:t>기존의 </a:t>
              </a:r>
              <a:r>
                <a:rPr lang="en-US" altLang="ko-KR" sz="3200" dirty="0">
                  <a:latin typeface="+mn-ea"/>
                  <a:cs typeface="Times New Roman" panose="02020603050405020304" pitchFamily="18" charset="0"/>
                </a:rPr>
                <a:t>QAM</a:t>
              </a:r>
              <a:r>
                <a:rPr lang="ko-KR" altLang="en-US" sz="3200" dirty="0">
                  <a:latin typeface="+mn-ea"/>
                  <a:cs typeface="Times New Roman" panose="02020603050405020304" pitchFamily="18" charset="0"/>
                </a:rPr>
                <a:t>통신은 비선형 증폭기를 사용하는 위성통신에서 전력소모와 </a:t>
              </a:r>
              <a:r>
                <a:rPr lang="en-US" altLang="ko-KR" sz="3200" dirty="0">
                  <a:latin typeface="+mn-ea"/>
                  <a:cs typeface="Times New Roman" panose="02020603050405020304" pitchFamily="18" charset="0"/>
                </a:rPr>
                <a:t>BER </a:t>
              </a:r>
              <a:r>
                <a:rPr lang="ko-KR" altLang="en-US" sz="3200" dirty="0">
                  <a:latin typeface="+mn-ea"/>
                  <a:cs typeface="Times New Roman" panose="02020603050405020304" pitchFamily="18" charset="0"/>
                </a:rPr>
                <a:t>측면에서 비효율적임</a:t>
              </a:r>
              <a:r>
                <a:rPr lang="en-US" altLang="ko-KR" sz="3200" dirty="0">
                  <a:latin typeface="+mn-ea"/>
                  <a:cs typeface="Times New Roman" panose="02020603050405020304" pitchFamily="18" charset="0"/>
                </a:rPr>
                <a:t>.</a:t>
              </a:r>
            </a:p>
            <a:p>
              <a:pPr marL="171450" indent="-171450" algn="just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ko-KR" altLang="en-US" sz="3200" dirty="0">
                  <a:latin typeface="+mn-ea"/>
                  <a:cs typeface="Times New Roman" panose="02020603050405020304" pitchFamily="18" charset="0"/>
                </a:rPr>
                <a:t>제안한 </a:t>
              </a:r>
              <a:r>
                <a:rPr lang="en-US" altLang="ko-KR" sz="3200" dirty="0">
                  <a:latin typeface="+mn-ea"/>
                  <a:cs typeface="Times New Roman" panose="02020603050405020304" pitchFamily="18" charset="0"/>
                </a:rPr>
                <a:t>APSK</a:t>
              </a:r>
              <a:r>
                <a:rPr lang="ko-KR" altLang="en-US" sz="3200" dirty="0">
                  <a:latin typeface="+mn-ea"/>
                  <a:cs typeface="Times New Roman" panose="02020603050405020304" pitchFamily="18" charset="0"/>
                </a:rPr>
                <a:t>는 위성통신 외에도 비선형 채널 환경을 이용하는 통신 </a:t>
              </a:r>
              <a:r>
                <a:rPr lang="en-US" altLang="ko-KR" sz="3200" dirty="0">
                  <a:latin typeface="+mn-ea"/>
                  <a:cs typeface="Times New Roman" panose="02020603050405020304" pitchFamily="18" charset="0"/>
                </a:rPr>
                <a:t>Modulator</a:t>
              </a:r>
              <a:r>
                <a:rPr lang="ko-KR" altLang="en-US" sz="3200" dirty="0">
                  <a:latin typeface="+mn-ea"/>
                  <a:cs typeface="Times New Roman" panose="02020603050405020304" pitchFamily="18" charset="0"/>
                </a:rPr>
                <a:t>에 이용될 수 있음을 기대</a:t>
              </a:r>
              <a:r>
                <a:rPr lang="en-US" altLang="ko-KR" sz="3200" dirty="0">
                  <a:latin typeface="+mn-ea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110" name="직사각형 109">
            <a:extLst>
              <a:ext uri="{FF2B5EF4-FFF2-40B4-BE49-F238E27FC236}">
                <a16:creationId xmlns="" xmlns:a16="http://schemas.microsoft.com/office/drawing/2014/main" id="{5D1A1EA0-DB74-4DF5-92B0-F9963A026F53}"/>
              </a:ext>
            </a:extLst>
          </p:cNvPr>
          <p:cNvSpPr/>
          <p:nvPr/>
        </p:nvSpPr>
        <p:spPr>
          <a:xfrm>
            <a:off x="-201859" y="37872532"/>
            <a:ext cx="7275011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latin typeface="+mn-ea"/>
                <a:cs typeface="Times New Roman" panose="02020603050405020304" pitchFamily="18" charset="0"/>
              </a:rPr>
              <a:t>Chip Layout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="" xmlns:a16="http://schemas.microsoft.com/office/drawing/2014/main" id="{A3D10822-DE83-43A3-8488-25B8E8067B49}"/>
              </a:ext>
            </a:extLst>
          </p:cNvPr>
          <p:cNvSpPr/>
          <p:nvPr/>
        </p:nvSpPr>
        <p:spPr>
          <a:xfrm>
            <a:off x="19289836" y="37571131"/>
            <a:ext cx="7275011" cy="54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latin typeface="+mn-ea"/>
                <a:cs typeface="Times New Roman" panose="02020603050405020304" pitchFamily="18" charset="0"/>
              </a:rPr>
              <a:t>Result of Post Simulation</a:t>
            </a:r>
          </a:p>
        </p:txBody>
      </p:sp>
      <p:pic>
        <p:nvPicPr>
          <p:cNvPr id="112" name="그림 111">
            <a:extLst>
              <a:ext uri="{FF2B5EF4-FFF2-40B4-BE49-F238E27FC236}">
                <a16:creationId xmlns="" xmlns:a16="http://schemas.microsoft.com/office/drawing/2014/main" id="{849C0C68-3DBA-4479-96D6-C304756A3DA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" t="4586" r="865" b="6060"/>
          <a:stretch/>
        </p:blipFill>
        <p:spPr>
          <a:xfrm>
            <a:off x="14738245" y="32936420"/>
            <a:ext cx="15339322" cy="4647193"/>
          </a:xfrm>
          <a:prstGeom prst="rect">
            <a:avLst/>
          </a:prstGeom>
        </p:spPr>
      </p:pic>
      <p:grpSp>
        <p:nvGrpSpPr>
          <p:cNvPr id="113" name="그룹 112">
            <a:extLst>
              <a:ext uri="{FF2B5EF4-FFF2-40B4-BE49-F238E27FC236}">
                <a16:creationId xmlns="" xmlns:a16="http://schemas.microsoft.com/office/drawing/2014/main" id="{4FA4C8F3-CDC0-456A-8414-5EBEC6F7A240}"/>
              </a:ext>
            </a:extLst>
          </p:cNvPr>
          <p:cNvGrpSpPr/>
          <p:nvPr/>
        </p:nvGrpSpPr>
        <p:grpSpPr>
          <a:xfrm>
            <a:off x="10898685" y="10878268"/>
            <a:ext cx="19411526" cy="5158912"/>
            <a:chOff x="10898685" y="11822172"/>
            <a:chExt cx="19411526" cy="5158912"/>
          </a:xfrm>
        </p:grpSpPr>
        <p:grpSp>
          <p:nvGrpSpPr>
            <p:cNvPr id="114" name="그룹 113">
              <a:extLst>
                <a:ext uri="{FF2B5EF4-FFF2-40B4-BE49-F238E27FC236}">
                  <a16:creationId xmlns="" xmlns:a16="http://schemas.microsoft.com/office/drawing/2014/main" id="{2F53A57D-9550-40A3-A693-D1B6F506F2EB}"/>
                </a:ext>
              </a:extLst>
            </p:cNvPr>
            <p:cNvGrpSpPr/>
            <p:nvPr/>
          </p:nvGrpSpPr>
          <p:grpSpPr>
            <a:xfrm>
              <a:off x="10898685" y="12563810"/>
              <a:ext cx="7352499" cy="4170045"/>
              <a:chOff x="9250349" y="14085000"/>
              <a:chExt cx="7352499" cy="4170045"/>
            </a:xfrm>
          </p:grpSpPr>
          <p:pic>
            <p:nvPicPr>
              <p:cNvPr id="122" name="그림 121">
                <a:extLst>
                  <a:ext uri="{FF2B5EF4-FFF2-40B4-BE49-F238E27FC236}">
                    <a16:creationId xmlns="" xmlns:a16="http://schemas.microsoft.com/office/drawing/2014/main" id="{A70852D1-8DF1-417D-869F-49262EECE7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41788" y="14085000"/>
                <a:ext cx="4663909" cy="3800222"/>
              </a:xfrm>
              <a:prstGeom prst="rect">
                <a:avLst/>
              </a:prstGeom>
            </p:spPr>
          </p:pic>
          <p:sp>
            <p:nvSpPr>
              <p:cNvPr id="123" name="직사각형 122">
                <a:extLst>
                  <a:ext uri="{FF2B5EF4-FFF2-40B4-BE49-F238E27FC236}">
                    <a16:creationId xmlns="" xmlns:a16="http://schemas.microsoft.com/office/drawing/2014/main" id="{A24AD5ED-EE35-41CE-BA27-356FED3734BF}"/>
                  </a:ext>
                </a:extLst>
              </p:cNvPr>
              <p:cNvSpPr/>
              <p:nvPr/>
            </p:nvSpPr>
            <p:spPr>
              <a:xfrm>
                <a:off x="9250349" y="17760551"/>
                <a:ext cx="7352499" cy="494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  <a:cs typeface="Times New Roman" panose="02020603050405020304" pitchFamily="18" charset="0"/>
                  </a:rPr>
                  <a:t>16APSK constellation diagram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>
                  <a:extLst>
                    <a:ext uri="{FF2B5EF4-FFF2-40B4-BE49-F238E27FC236}">
                      <a16:creationId xmlns="" xmlns:a16="http://schemas.microsoft.com/office/drawing/2014/main" id="{01B3136C-51C1-4BF4-A41D-B2A7CEFC80EA}"/>
                    </a:ext>
                  </a:extLst>
                </p:cNvPr>
                <p:cNvSpPr txBox="1"/>
                <p:nvPr/>
              </p:nvSpPr>
              <p:spPr>
                <a:xfrm>
                  <a:off x="15593944" y="13413719"/>
                  <a:ext cx="9368085" cy="24870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2=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ad>
                          <m:radPr>
                            <m:degHide m:val="on"/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</m:num>
                              <m:den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e>
                                  <m:sup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altLang="ko-KR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ko-KR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ko-KR" alt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en-US" altLang="ko-KR" sz="2000" b="0" i="1" smtClean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den>
                            </m:f>
                          </m:e>
                        </m:rad>
                        <m:r>
                          <a:rPr lang="en-US" altLang="ko-K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≈3.572582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US" altLang="ko-KR" sz="2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1=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f>
                              <m:fPr>
                                <m:ctrlP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ko-KR" altLang="en-US" sz="20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  <m:rad>
                          <m:radPr>
                            <m:degHide m:val="on"/>
                            <m:ctrlP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80</m:t>
                                </m:r>
                              </m:num>
                              <m:den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e>
                                  <m:sup>
                                    <m: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altLang="ko-KR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altLang="ko-KR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ko-KR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ko-KR" alt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en-US" altLang="ko-KR" sz="2000" b="0" i="1" smtClean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altLang="ko-KR" sz="20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den>
                            </m:f>
                          </m:e>
                        </m:rad>
                        <m:r>
                          <a:rPr lang="en-US" altLang="ko-K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≈1.3076544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ko-KR" altLang="en-US" sz="2000" dirty="0"/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01B3136C-51C1-4BF4-A41D-B2A7CEFC80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93944" y="13413719"/>
                  <a:ext cx="9368085" cy="24870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6" name="그룹 115">
              <a:extLst>
                <a:ext uri="{FF2B5EF4-FFF2-40B4-BE49-F238E27FC236}">
                  <a16:creationId xmlns="" xmlns:a16="http://schemas.microsoft.com/office/drawing/2014/main" id="{0A1AB439-6430-403A-9852-A03EEA1F49C1}"/>
                </a:ext>
              </a:extLst>
            </p:cNvPr>
            <p:cNvGrpSpPr/>
            <p:nvPr/>
          </p:nvGrpSpPr>
          <p:grpSpPr>
            <a:xfrm>
              <a:off x="22957712" y="12907879"/>
              <a:ext cx="7352499" cy="2572837"/>
              <a:chOff x="22954891" y="12511309"/>
              <a:chExt cx="7352499" cy="2572837"/>
            </a:xfrm>
          </p:grpSpPr>
          <p:pic>
            <p:nvPicPr>
              <p:cNvPr id="120" name="그림 119">
                <a:extLst>
                  <a:ext uri="{FF2B5EF4-FFF2-40B4-BE49-F238E27FC236}">
                    <a16:creationId xmlns="" xmlns:a16="http://schemas.microsoft.com/office/drawing/2014/main" id="{618D1D25-C649-4726-B634-F065836215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39539" y="13022753"/>
                <a:ext cx="6629886" cy="2061393"/>
              </a:xfrm>
              <a:prstGeom prst="rect">
                <a:avLst/>
              </a:prstGeom>
            </p:spPr>
          </p:pic>
          <p:sp>
            <p:nvSpPr>
              <p:cNvPr id="121" name="직사각형 120">
                <a:extLst>
                  <a:ext uri="{FF2B5EF4-FFF2-40B4-BE49-F238E27FC236}">
                    <a16:creationId xmlns="" xmlns:a16="http://schemas.microsoft.com/office/drawing/2014/main" id="{C74ADF32-F7CF-4F76-AA72-AD8AEA4CFCC1}"/>
                  </a:ext>
                </a:extLst>
              </p:cNvPr>
              <p:cNvSpPr/>
              <p:nvPr/>
            </p:nvSpPr>
            <p:spPr>
              <a:xfrm>
                <a:off x="22954891" y="12511309"/>
                <a:ext cx="7352499" cy="494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  <a:cs typeface="Times New Roman" panose="02020603050405020304" pitchFamily="18" charset="0"/>
                  </a:rPr>
                  <a:t>Constellation Diagram’s Coordinates</a:t>
                </a:r>
              </a:p>
            </p:txBody>
          </p:sp>
        </p:grpSp>
        <p:grpSp>
          <p:nvGrpSpPr>
            <p:cNvPr id="117" name="그룹 116">
              <a:extLst>
                <a:ext uri="{FF2B5EF4-FFF2-40B4-BE49-F238E27FC236}">
                  <a16:creationId xmlns="" xmlns:a16="http://schemas.microsoft.com/office/drawing/2014/main" id="{C3EFC9AD-CADD-4456-9497-1E9A8156A887}"/>
                </a:ext>
              </a:extLst>
            </p:cNvPr>
            <p:cNvGrpSpPr/>
            <p:nvPr/>
          </p:nvGrpSpPr>
          <p:grpSpPr>
            <a:xfrm>
              <a:off x="11633237" y="11822172"/>
              <a:ext cx="18444329" cy="5158912"/>
              <a:chOff x="21065318" y="22413720"/>
              <a:chExt cx="9543986" cy="1881852"/>
            </a:xfrm>
          </p:grpSpPr>
          <p:sp>
            <p:nvSpPr>
              <p:cNvPr id="118" name="직사각형 117">
                <a:extLst>
                  <a:ext uri="{FF2B5EF4-FFF2-40B4-BE49-F238E27FC236}">
                    <a16:creationId xmlns="" xmlns:a16="http://schemas.microsoft.com/office/drawing/2014/main" id="{B4CBAADF-0865-48E6-9671-EFA9484BA97D}"/>
                  </a:ext>
                </a:extLst>
              </p:cNvPr>
              <p:cNvSpPr/>
              <p:nvPr/>
            </p:nvSpPr>
            <p:spPr>
              <a:xfrm>
                <a:off x="21065318" y="22510549"/>
                <a:ext cx="9543986" cy="1785023"/>
              </a:xfrm>
              <a:prstGeom prst="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9" name="직사각형 118">
                <a:extLst>
                  <a:ext uri="{FF2B5EF4-FFF2-40B4-BE49-F238E27FC236}">
                    <a16:creationId xmlns="" xmlns:a16="http://schemas.microsoft.com/office/drawing/2014/main" id="{E81193B6-8170-44EA-9D64-FE2BFFC4DBE2}"/>
                  </a:ext>
                </a:extLst>
              </p:cNvPr>
              <p:cNvSpPr/>
              <p:nvPr/>
            </p:nvSpPr>
            <p:spPr>
              <a:xfrm>
                <a:off x="21353478" y="22413720"/>
                <a:ext cx="1761301" cy="191216"/>
              </a:xfrm>
              <a:prstGeom prst="rect">
                <a:avLst/>
              </a:prstGeom>
              <a:solidFill>
                <a:schemeClr val="bg1"/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chemeClr val="tx1"/>
                    </a:solidFill>
                  </a:rPr>
                  <a:t>I/Q</a:t>
                </a:r>
                <a:r>
                  <a:rPr lang="ko-KR" altLang="en-US" sz="2400" b="1" dirty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2400" b="1" dirty="0">
                    <a:solidFill>
                      <a:schemeClr val="tx1"/>
                    </a:solidFill>
                  </a:rPr>
                  <a:t>Mapper</a:t>
                </a:r>
                <a:endParaRPr lang="ko-KR" altLang="en-US" sz="24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4" name="그룹 123">
            <a:extLst>
              <a:ext uri="{FF2B5EF4-FFF2-40B4-BE49-F238E27FC236}">
                <a16:creationId xmlns="" xmlns:a16="http://schemas.microsoft.com/office/drawing/2014/main" id="{FDEA7A25-26C4-47D1-8B1A-B88BD4577F49}"/>
              </a:ext>
            </a:extLst>
          </p:cNvPr>
          <p:cNvGrpSpPr/>
          <p:nvPr/>
        </p:nvGrpSpPr>
        <p:grpSpPr>
          <a:xfrm>
            <a:off x="14002438" y="17093180"/>
            <a:ext cx="14888760" cy="2601316"/>
            <a:chOff x="16601738" y="14095727"/>
            <a:chExt cx="13793891" cy="2601316"/>
          </a:xfrm>
        </p:grpSpPr>
        <p:pic>
          <p:nvPicPr>
            <p:cNvPr id="125" name="그림 124">
              <a:extLst>
                <a:ext uri="{FF2B5EF4-FFF2-40B4-BE49-F238E27FC236}">
                  <a16:creationId xmlns="" xmlns:a16="http://schemas.microsoft.com/office/drawing/2014/main" id="{8177E52A-5289-48A1-81D1-9A06E9920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80000" y="14095727"/>
              <a:ext cx="12263516" cy="2391000"/>
            </a:xfrm>
            <a:prstGeom prst="rect">
              <a:avLst/>
            </a:prstGeom>
          </p:spPr>
        </p:pic>
        <p:sp>
          <p:nvSpPr>
            <p:cNvPr id="126" name="직사각형 125">
              <a:extLst>
                <a:ext uri="{FF2B5EF4-FFF2-40B4-BE49-F238E27FC236}">
                  <a16:creationId xmlns="" xmlns:a16="http://schemas.microsoft.com/office/drawing/2014/main" id="{0DB16BAC-AAE4-42DC-9E78-D0D5E08386D8}"/>
                </a:ext>
              </a:extLst>
            </p:cNvPr>
            <p:cNvSpPr/>
            <p:nvPr/>
          </p:nvSpPr>
          <p:spPr>
            <a:xfrm>
              <a:off x="16601738" y="16202549"/>
              <a:ext cx="7352499" cy="494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dirty="0">
                  <a:latin typeface="+mn-ea"/>
                  <a:cs typeface="Times New Roman" panose="02020603050405020304" pitchFamily="18" charset="0"/>
                </a:rPr>
                <a:t>Input Signal of Up Sampling module</a:t>
              </a:r>
            </a:p>
          </p:txBody>
        </p:sp>
        <p:sp>
          <p:nvSpPr>
            <p:cNvPr id="127" name="직사각형 126">
              <a:extLst>
                <a:ext uri="{FF2B5EF4-FFF2-40B4-BE49-F238E27FC236}">
                  <a16:creationId xmlns="" xmlns:a16="http://schemas.microsoft.com/office/drawing/2014/main" id="{54C0CA7E-91DE-4EF4-8B1E-AA548AB142BE}"/>
                </a:ext>
              </a:extLst>
            </p:cNvPr>
            <p:cNvSpPr/>
            <p:nvPr/>
          </p:nvSpPr>
          <p:spPr>
            <a:xfrm>
              <a:off x="23043130" y="16202549"/>
              <a:ext cx="7352499" cy="494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dirty="0">
                  <a:latin typeface="+mn-ea"/>
                  <a:cs typeface="Times New Roman" panose="02020603050405020304" pitchFamily="18" charset="0"/>
                </a:rPr>
                <a:t>Output Signal of Up Sampling module</a:t>
              </a:r>
            </a:p>
          </p:txBody>
        </p:sp>
      </p:grpSp>
      <p:grpSp>
        <p:nvGrpSpPr>
          <p:cNvPr id="128" name="그룹 127">
            <a:extLst>
              <a:ext uri="{FF2B5EF4-FFF2-40B4-BE49-F238E27FC236}">
                <a16:creationId xmlns="" xmlns:a16="http://schemas.microsoft.com/office/drawing/2014/main" id="{B57849A8-B818-4E7C-9187-2383173C00A4}"/>
              </a:ext>
            </a:extLst>
          </p:cNvPr>
          <p:cNvGrpSpPr/>
          <p:nvPr/>
        </p:nvGrpSpPr>
        <p:grpSpPr>
          <a:xfrm>
            <a:off x="11633237" y="16189775"/>
            <a:ext cx="18444329" cy="3892118"/>
            <a:chOff x="21065318" y="22413720"/>
            <a:chExt cx="9543986" cy="1881852"/>
          </a:xfrm>
        </p:grpSpPr>
        <p:sp>
          <p:nvSpPr>
            <p:cNvPr id="129" name="직사각형 128">
              <a:extLst>
                <a:ext uri="{FF2B5EF4-FFF2-40B4-BE49-F238E27FC236}">
                  <a16:creationId xmlns="" xmlns:a16="http://schemas.microsoft.com/office/drawing/2014/main" id="{C1168692-B9A2-49C3-8517-FA0F0F2339E3}"/>
                </a:ext>
              </a:extLst>
            </p:cNvPr>
            <p:cNvSpPr/>
            <p:nvPr/>
          </p:nvSpPr>
          <p:spPr>
            <a:xfrm>
              <a:off x="21065318" y="22510549"/>
              <a:ext cx="9543986" cy="1785023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직사각형 129">
              <a:extLst>
                <a:ext uri="{FF2B5EF4-FFF2-40B4-BE49-F238E27FC236}">
                  <a16:creationId xmlns="" xmlns:a16="http://schemas.microsoft.com/office/drawing/2014/main" id="{5C6D9935-FF3B-4CD3-95B5-DCDF5B1849CD}"/>
                </a:ext>
              </a:extLst>
            </p:cNvPr>
            <p:cNvSpPr/>
            <p:nvPr/>
          </p:nvSpPr>
          <p:spPr>
            <a:xfrm>
              <a:off x="21353478" y="22413720"/>
              <a:ext cx="1761301" cy="191216"/>
            </a:xfrm>
            <a:prstGeom prst="rect">
              <a:avLst/>
            </a:prstGeom>
            <a:solidFill>
              <a:schemeClr val="bg1"/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>
                  <a:solidFill>
                    <a:schemeClr val="tx1"/>
                  </a:solidFill>
                </a:rPr>
                <a:t>Up Sampling</a:t>
              </a:r>
              <a:endParaRPr lang="ko-KR" altLang="en-US" sz="2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1" name="그룹 130">
            <a:extLst>
              <a:ext uri="{FF2B5EF4-FFF2-40B4-BE49-F238E27FC236}">
                <a16:creationId xmlns="" xmlns:a16="http://schemas.microsoft.com/office/drawing/2014/main" id="{76004AC2-DC82-404E-8C54-61D19ED79CAA}"/>
              </a:ext>
            </a:extLst>
          </p:cNvPr>
          <p:cNvGrpSpPr/>
          <p:nvPr/>
        </p:nvGrpSpPr>
        <p:grpSpPr>
          <a:xfrm>
            <a:off x="701121" y="19986958"/>
            <a:ext cx="29376445" cy="5967679"/>
            <a:chOff x="21065318" y="22413720"/>
            <a:chExt cx="9543986" cy="1881852"/>
          </a:xfrm>
        </p:grpSpPr>
        <p:sp>
          <p:nvSpPr>
            <p:cNvPr id="132" name="직사각형 131">
              <a:extLst>
                <a:ext uri="{FF2B5EF4-FFF2-40B4-BE49-F238E27FC236}">
                  <a16:creationId xmlns="" xmlns:a16="http://schemas.microsoft.com/office/drawing/2014/main" id="{326CC117-B6BB-4FFB-A287-A5FFF26F7403}"/>
                </a:ext>
              </a:extLst>
            </p:cNvPr>
            <p:cNvSpPr/>
            <p:nvPr/>
          </p:nvSpPr>
          <p:spPr>
            <a:xfrm>
              <a:off x="21065318" y="22510549"/>
              <a:ext cx="9543986" cy="1785023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3" name="직사각형 132">
              <a:extLst>
                <a:ext uri="{FF2B5EF4-FFF2-40B4-BE49-F238E27FC236}">
                  <a16:creationId xmlns="" xmlns:a16="http://schemas.microsoft.com/office/drawing/2014/main" id="{A71FC254-EEA2-4B54-A4E7-86666A5A835A}"/>
                </a:ext>
              </a:extLst>
            </p:cNvPr>
            <p:cNvSpPr/>
            <p:nvPr/>
          </p:nvSpPr>
          <p:spPr>
            <a:xfrm>
              <a:off x="21353478" y="22413720"/>
              <a:ext cx="1761301" cy="191216"/>
            </a:xfrm>
            <a:prstGeom prst="rect">
              <a:avLst/>
            </a:prstGeom>
            <a:solidFill>
              <a:schemeClr val="bg1"/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>
                  <a:solidFill>
                    <a:schemeClr val="tx1"/>
                  </a:solidFill>
                </a:rPr>
                <a:t>Raised Cosine Filter</a:t>
              </a:r>
              <a:endParaRPr lang="ko-KR" altLang="en-US" sz="2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그룹 133">
            <a:extLst>
              <a:ext uri="{FF2B5EF4-FFF2-40B4-BE49-F238E27FC236}">
                <a16:creationId xmlns="" xmlns:a16="http://schemas.microsoft.com/office/drawing/2014/main" id="{B9F6519D-56FB-405F-91C4-CFFF5FA2C294}"/>
              </a:ext>
            </a:extLst>
          </p:cNvPr>
          <p:cNvGrpSpPr/>
          <p:nvPr/>
        </p:nvGrpSpPr>
        <p:grpSpPr>
          <a:xfrm>
            <a:off x="-61236" y="26107770"/>
            <a:ext cx="17228359" cy="5519308"/>
            <a:chOff x="-61236" y="26166764"/>
            <a:chExt cx="17228359" cy="5519308"/>
          </a:xfrm>
        </p:grpSpPr>
        <p:grpSp>
          <p:nvGrpSpPr>
            <p:cNvPr id="135" name="그룹 134">
              <a:extLst>
                <a:ext uri="{FF2B5EF4-FFF2-40B4-BE49-F238E27FC236}">
                  <a16:creationId xmlns="" xmlns:a16="http://schemas.microsoft.com/office/drawing/2014/main" id="{471AE728-C65C-4479-810D-B9653128CAD8}"/>
                </a:ext>
              </a:extLst>
            </p:cNvPr>
            <p:cNvGrpSpPr/>
            <p:nvPr/>
          </p:nvGrpSpPr>
          <p:grpSpPr>
            <a:xfrm>
              <a:off x="-61236" y="27095360"/>
              <a:ext cx="10072959" cy="4258055"/>
              <a:chOff x="497937" y="20896521"/>
              <a:chExt cx="10072959" cy="4258055"/>
            </a:xfrm>
          </p:grpSpPr>
          <p:grpSp>
            <p:nvGrpSpPr>
              <p:cNvPr id="142" name="그룹 141">
                <a:extLst>
                  <a:ext uri="{FF2B5EF4-FFF2-40B4-BE49-F238E27FC236}">
                    <a16:creationId xmlns="" xmlns:a16="http://schemas.microsoft.com/office/drawing/2014/main" id="{AED72CFD-BD99-4FE8-B01F-66324D1535FA}"/>
                  </a:ext>
                </a:extLst>
              </p:cNvPr>
              <p:cNvGrpSpPr/>
              <p:nvPr/>
            </p:nvGrpSpPr>
            <p:grpSpPr>
              <a:xfrm>
                <a:off x="497937" y="20896521"/>
                <a:ext cx="7352499" cy="4258055"/>
                <a:chOff x="10930086" y="18248444"/>
                <a:chExt cx="7352499" cy="4258055"/>
              </a:xfrm>
            </p:grpSpPr>
            <p:pic>
              <p:nvPicPr>
                <p:cNvPr id="144" name="그림 143">
                  <a:extLst>
                    <a:ext uri="{FF2B5EF4-FFF2-40B4-BE49-F238E27FC236}">
                      <a16:creationId xmlns="" xmlns:a16="http://schemas.microsoft.com/office/drawing/2014/main" id="{AEB4B37B-E7C9-40F2-BB91-A5BF73B6B74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2468622" y="18248444"/>
                  <a:ext cx="4210305" cy="3912503"/>
                </a:xfrm>
                <a:prstGeom prst="rect">
                  <a:avLst/>
                </a:prstGeom>
              </p:spPr>
            </p:pic>
            <p:sp>
              <p:nvSpPr>
                <p:cNvPr id="145" name="직사각형 144">
                  <a:extLst>
                    <a:ext uri="{FF2B5EF4-FFF2-40B4-BE49-F238E27FC236}">
                      <a16:creationId xmlns="" xmlns:a16="http://schemas.microsoft.com/office/drawing/2014/main" id="{ACABE39E-B1E7-4A3F-82AB-B4755CFC67B8}"/>
                    </a:ext>
                  </a:extLst>
                </p:cNvPr>
                <p:cNvSpPr/>
                <p:nvPr/>
              </p:nvSpPr>
              <p:spPr>
                <a:xfrm>
                  <a:off x="10930086" y="22012005"/>
                  <a:ext cx="7352499" cy="49449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ko-KR" sz="2000" dirty="0">
                      <a:latin typeface="+mn-ea"/>
                      <a:cs typeface="Times New Roman" panose="02020603050405020304" pitchFamily="18" charset="0"/>
                    </a:rPr>
                    <a:t>16APSK Decision area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3" name="TextBox 142">
                    <a:extLst>
                      <a:ext uri="{FF2B5EF4-FFF2-40B4-BE49-F238E27FC236}">
                        <a16:creationId xmlns="" xmlns:a16="http://schemas.microsoft.com/office/drawing/2014/main" id="{6BAE99A9-E5F2-45BC-8949-6685BEEADBF7}"/>
                      </a:ext>
                    </a:extLst>
                  </p:cNvPr>
                  <p:cNvSpPr txBox="1"/>
                  <p:nvPr/>
                </p:nvSpPr>
                <p:spPr>
                  <a:xfrm>
                    <a:off x="6935000" y="22651780"/>
                    <a:ext cx="3635896" cy="66851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3= </m:t>
                          </m:r>
                          <m:f>
                            <m:fPr>
                              <m:ctrlP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ko-KR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≈2.4401182</m:t>
                          </m:r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oMath>
                      </m:oMathPara>
                    </a14:m>
                    <a:endParaRPr lang="ko-KR" altLang="en-US" sz="2000" dirty="0"/>
                  </a:p>
                </p:txBody>
              </p:sp>
            </mc:Choice>
            <mc:Fallback xmlns=""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6BAE99A9-E5F2-45BC-8949-6685BEEADB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35000" y="22651780"/>
                    <a:ext cx="3635896" cy="668516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6" name="그룹 135">
              <a:extLst>
                <a:ext uri="{FF2B5EF4-FFF2-40B4-BE49-F238E27FC236}">
                  <a16:creationId xmlns="" xmlns:a16="http://schemas.microsoft.com/office/drawing/2014/main" id="{533FB5DB-FB2B-40C8-B5AC-89CF9F03C74D}"/>
                </a:ext>
              </a:extLst>
            </p:cNvPr>
            <p:cNvGrpSpPr/>
            <p:nvPr/>
          </p:nvGrpSpPr>
          <p:grpSpPr>
            <a:xfrm>
              <a:off x="9575022" y="26431580"/>
              <a:ext cx="7352499" cy="5011716"/>
              <a:chOff x="12138104" y="26050062"/>
              <a:chExt cx="7352499" cy="5011716"/>
            </a:xfrm>
          </p:grpSpPr>
          <p:pic>
            <p:nvPicPr>
              <p:cNvPr id="140" name="그림 139">
                <a:extLst>
                  <a:ext uri="{FF2B5EF4-FFF2-40B4-BE49-F238E27FC236}">
                    <a16:creationId xmlns="" xmlns:a16="http://schemas.microsoft.com/office/drawing/2014/main" id="{B644F09E-064E-4CC4-9C0E-DFEBAE00A0F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0935"/>
              <a:stretch/>
            </p:blipFill>
            <p:spPr>
              <a:xfrm>
                <a:off x="13214468" y="26050062"/>
                <a:ext cx="5403129" cy="4683801"/>
              </a:xfrm>
              <a:prstGeom prst="rect">
                <a:avLst/>
              </a:prstGeom>
            </p:spPr>
          </p:pic>
          <p:sp>
            <p:nvSpPr>
              <p:cNvPr id="141" name="직사각형 140">
                <a:extLst>
                  <a:ext uri="{FF2B5EF4-FFF2-40B4-BE49-F238E27FC236}">
                    <a16:creationId xmlns="" xmlns:a16="http://schemas.microsoft.com/office/drawing/2014/main" id="{589AFFB0-4DB8-42AE-90BA-C03C6345327E}"/>
                  </a:ext>
                </a:extLst>
              </p:cNvPr>
              <p:cNvSpPr/>
              <p:nvPr/>
            </p:nvSpPr>
            <p:spPr>
              <a:xfrm>
                <a:off x="12138104" y="30567284"/>
                <a:ext cx="7352499" cy="494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  <a:cs typeface="Times New Roman" panose="02020603050405020304" pitchFamily="18" charset="0"/>
                  </a:rPr>
                  <a:t>Result of De-Mapping</a:t>
                </a:r>
              </a:p>
            </p:txBody>
          </p:sp>
        </p:grpSp>
        <p:grpSp>
          <p:nvGrpSpPr>
            <p:cNvPr id="137" name="그룹 136">
              <a:extLst>
                <a:ext uri="{FF2B5EF4-FFF2-40B4-BE49-F238E27FC236}">
                  <a16:creationId xmlns="" xmlns:a16="http://schemas.microsoft.com/office/drawing/2014/main" id="{1B3FCBEC-0330-4036-BA0E-7E73842CE3B5}"/>
                </a:ext>
              </a:extLst>
            </p:cNvPr>
            <p:cNvGrpSpPr/>
            <p:nvPr/>
          </p:nvGrpSpPr>
          <p:grpSpPr>
            <a:xfrm>
              <a:off x="720000" y="26166764"/>
              <a:ext cx="16447123" cy="5519308"/>
              <a:chOff x="21065319" y="22413720"/>
              <a:chExt cx="8385937" cy="2266991"/>
            </a:xfrm>
          </p:grpSpPr>
          <p:sp>
            <p:nvSpPr>
              <p:cNvPr id="138" name="직사각형 137">
                <a:extLst>
                  <a:ext uri="{FF2B5EF4-FFF2-40B4-BE49-F238E27FC236}">
                    <a16:creationId xmlns="" xmlns:a16="http://schemas.microsoft.com/office/drawing/2014/main" id="{90A8F82E-964A-41DF-8E24-77F9AC9BB83B}"/>
                  </a:ext>
                </a:extLst>
              </p:cNvPr>
              <p:cNvSpPr/>
              <p:nvPr/>
            </p:nvSpPr>
            <p:spPr>
              <a:xfrm>
                <a:off x="21065319" y="22510549"/>
                <a:ext cx="8385937" cy="2170162"/>
              </a:xfrm>
              <a:prstGeom prst="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9" name="직사각형 138">
                <a:extLst>
                  <a:ext uri="{FF2B5EF4-FFF2-40B4-BE49-F238E27FC236}">
                    <a16:creationId xmlns="" xmlns:a16="http://schemas.microsoft.com/office/drawing/2014/main" id="{4D95D22B-F7F7-40E2-93F1-B565F9773E37}"/>
                  </a:ext>
                </a:extLst>
              </p:cNvPr>
              <p:cNvSpPr/>
              <p:nvPr/>
            </p:nvSpPr>
            <p:spPr>
              <a:xfrm>
                <a:off x="21353478" y="22413720"/>
                <a:ext cx="2334472" cy="239256"/>
              </a:xfrm>
              <a:prstGeom prst="rect">
                <a:avLst/>
              </a:prstGeom>
              <a:solidFill>
                <a:schemeClr val="bg1"/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chemeClr val="tx1"/>
                    </a:solidFill>
                  </a:rPr>
                  <a:t>Decision Device &amp; I/Q De-mapper</a:t>
                </a:r>
                <a:endParaRPr lang="ko-KR" altLang="en-US" sz="24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6" name="그룹 145">
            <a:extLst>
              <a:ext uri="{FF2B5EF4-FFF2-40B4-BE49-F238E27FC236}">
                <a16:creationId xmlns="" xmlns:a16="http://schemas.microsoft.com/office/drawing/2014/main" id="{8B5A5398-DC8C-46B6-9393-0726EFDF77E9}"/>
              </a:ext>
            </a:extLst>
          </p:cNvPr>
          <p:cNvGrpSpPr/>
          <p:nvPr/>
        </p:nvGrpSpPr>
        <p:grpSpPr>
          <a:xfrm>
            <a:off x="17567184" y="26083188"/>
            <a:ext cx="12510381" cy="5519308"/>
            <a:chOff x="17567184" y="26142182"/>
            <a:chExt cx="12510381" cy="5519308"/>
          </a:xfrm>
        </p:grpSpPr>
        <p:grpSp>
          <p:nvGrpSpPr>
            <p:cNvPr id="147" name="그룹 146">
              <a:extLst>
                <a:ext uri="{FF2B5EF4-FFF2-40B4-BE49-F238E27FC236}">
                  <a16:creationId xmlns="" xmlns:a16="http://schemas.microsoft.com/office/drawing/2014/main" id="{4CEB0A4B-04C9-4DC3-9B25-C753DF0C58A5}"/>
                </a:ext>
              </a:extLst>
            </p:cNvPr>
            <p:cNvGrpSpPr/>
            <p:nvPr/>
          </p:nvGrpSpPr>
          <p:grpSpPr>
            <a:xfrm>
              <a:off x="20527246" y="26458015"/>
              <a:ext cx="7352499" cy="5008495"/>
              <a:chOff x="21525656" y="25678158"/>
              <a:chExt cx="7352499" cy="5008495"/>
            </a:xfrm>
          </p:grpSpPr>
          <p:sp>
            <p:nvSpPr>
              <p:cNvPr id="151" name="직사각형 150">
                <a:extLst>
                  <a:ext uri="{FF2B5EF4-FFF2-40B4-BE49-F238E27FC236}">
                    <a16:creationId xmlns="" xmlns:a16="http://schemas.microsoft.com/office/drawing/2014/main" id="{920FEF69-AC0E-40A2-8E2B-7F4609AC255F}"/>
                  </a:ext>
                </a:extLst>
              </p:cNvPr>
              <p:cNvSpPr/>
              <p:nvPr/>
            </p:nvSpPr>
            <p:spPr>
              <a:xfrm>
                <a:off x="21525656" y="30192159"/>
                <a:ext cx="7352499" cy="494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  <a:cs typeface="Times New Roman" panose="02020603050405020304" pitchFamily="18" charset="0"/>
                  </a:rPr>
                  <a:t>BER(Bit Error Rate)</a:t>
                </a:r>
              </a:p>
            </p:txBody>
          </p:sp>
          <p:pic>
            <p:nvPicPr>
              <p:cNvPr id="152" name="그림 151">
                <a:extLst>
                  <a:ext uri="{FF2B5EF4-FFF2-40B4-BE49-F238E27FC236}">
                    <a16:creationId xmlns="" xmlns:a16="http://schemas.microsoft.com/office/drawing/2014/main" id="{8CC55127-107D-4D1B-9897-A4B97A5F7C1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935"/>
              <a:stretch/>
            </p:blipFill>
            <p:spPr>
              <a:xfrm>
                <a:off x="22260464" y="25678158"/>
                <a:ext cx="5403129" cy="4683801"/>
              </a:xfrm>
              <a:prstGeom prst="rect">
                <a:avLst/>
              </a:prstGeom>
            </p:spPr>
          </p:pic>
        </p:grpSp>
        <p:grpSp>
          <p:nvGrpSpPr>
            <p:cNvPr id="148" name="그룹 147">
              <a:extLst>
                <a:ext uri="{FF2B5EF4-FFF2-40B4-BE49-F238E27FC236}">
                  <a16:creationId xmlns="" xmlns:a16="http://schemas.microsoft.com/office/drawing/2014/main" id="{4E10F05E-0A3A-4D81-9459-4280EC7F26C4}"/>
                </a:ext>
              </a:extLst>
            </p:cNvPr>
            <p:cNvGrpSpPr/>
            <p:nvPr/>
          </p:nvGrpSpPr>
          <p:grpSpPr>
            <a:xfrm>
              <a:off x="17567184" y="26142182"/>
              <a:ext cx="12510381" cy="5519308"/>
              <a:chOff x="21065319" y="22413720"/>
              <a:chExt cx="8458342" cy="2266991"/>
            </a:xfrm>
          </p:grpSpPr>
          <p:sp>
            <p:nvSpPr>
              <p:cNvPr id="149" name="직사각형 148">
                <a:extLst>
                  <a:ext uri="{FF2B5EF4-FFF2-40B4-BE49-F238E27FC236}">
                    <a16:creationId xmlns="" xmlns:a16="http://schemas.microsoft.com/office/drawing/2014/main" id="{4335A3EA-6DC4-4F4D-9B7F-29D33663B63C}"/>
                  </a:ext>
                </a:extLst>
              </p:cNvPr>
              <p:cNvSpPr/>
              <p:nvPr/>
            </p:nvSpPr>
            <p:spPr>
              <a:xfrm>
                <a:off x="21065319" y="22510549"/>
                <a:ext cx="8458342" cy="2170162"/>
              </a:xfrm>
              <a:prstGeom prst="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0" name="직사각형 149">
                <a:extLst>
                  <a:ext uri="{FF2B5EF4-FFF2-40B4-BE49-F238E27FC236}">
                    <a16:creationId xmlns="" xmlns:a16="http://schemas.microsoft.com/office/drawing/2014/main" id="{7C1B070A-04BA-433B-AD9E-C1ABA33BB6FB}"/>
                  </a:ext>
                </a:extLst>
              </p:cNvPr>
              <p:cNvSpPr/>
              <p:nvPr/>
            </p:nvSpPr>
            <p:spPr>
              <a:xfrm>
                <a:off x="21353478" y="22413720"/>
                <a:ext cx="2334472" cy="239256"/>
              </a:xfrm>
              <a:prstGeom prst="rect">
                <a:avLst/>
              </a:prstGeom>
              <a:solidFill>
                <a:schemeClr val="bg1"/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chemeClr val="tx1"/>
                    </a:solidFill>
                  </a:rPr>
                  <a:t>BER(Bit Error Rate)</a:t>
                </a:r>
                <a:endParaRPr lang="ko-KR" altLang="en-US" sz="2400" b="1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153" name="그림 152">
            <a:extLst>
              <a:ext uri="{FF2B5EF4-FFF2-40B4-BE49-F238E27FC236}">
                <a16:creationId xmlns="" xmlns:a16="http://schemas.microsoft.com/office/drawing/2014/main" id="{9115F658-E1BB-422A-9BB7-4BD7049DE56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" t="2614" r="3337" b="2744"/>
          <a:stretch/>
        </p:blipFill>
        <p:spPr>
          <a:xfrm>
            <a:off x="18493816" y="20434754"/>
            <a:ext cx="5261993" cy="4736086"/>
          </a:xfrm>
          <a:prstGeom prst="rect">
            <a:avLst/>
          </a:prstGeom>
        </p:spPr>
      </p:pic>
      <p:sp>
        <p:nvSpPr>
          <p:cNvPr id="70" name="직사각형 69"/>
          <p:cNvSpPr/>
          <p:nvPr/>
        </p:nvSpPr>
        <p:spPr>
          <a:xfrm>
            <a:off x="720000" y="41184000"/>
            <a:ext cx="2261471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/>
            <a:r>
              <a:rPr lang="en-US" altLang="ko-KR" sz="4400"/>
              <a:t>2020 IDEC Congress CDC</a:t>
            </a:r>
            <a:endParaRPr lang="en-US" altLang="ko-KR" sz="4400" smtClean="0"/>
          </a:p>
          <a:p>
            <a:pPr latinLnBrk="0"/>
            <a:r>
              <a:rPr lang="en-US" altLang="ko-KR" sz="4400" dirty="0" smtClean="0"/>
              <a:t>The </a:t>
            </a:r>
            <a:r>
              <a:rPr lang="en-US" altLang="ko-KR" sz="4400" dirty="0"/>
              <a:t>chip fabrication and EDA tool were supported by the IC Design Education Center(IDEC), Korea.</a:t>
            </a: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275</Words>
  <Application>Microsoft Office PowerPoint</Application>
  <PresentationFormat>사용자 지정</PresentationFormat>
  <Paragraphs>74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Cambria Math</vt:lpstr>
      <vt:lpstr>Times New Roman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yswon</cp:lastModifiedBy>
  <cp:revision>10</cp:revision>
  <dcterms:created xsi:type="dcterms:W3CDTF">2018-03-08T06:02:33Z</dcterms:created>
  <dcterms:modified xsi:type="dcterms:W3CDTF">2020-06-18T04:24:50Z</dcterms:modified>
</cp:coreProperties>
</file>